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8" r:id="rId3"/>
    <p:sldId id="276" r:id="rId4"/>
    <p:sldId id="270" r:id="rId5"/>
    <p:sldId id="272" r:id="rId6"/>
    <p:sldId id="295" r:id="rId7"/>
    <p:sldId id="297" r:id="rId8"/>
    <p:sldId id="281" r:id="rId9"/>
    <p:sldId id="283" r:id="rId10"/>
    <p:sldId id="294" r:id="rId11"/>
    <p:sldId id="298" r:id="rId12"/>
    <p:sldId id="296" r:id="rId13"/>
    <p:sldId id="282" r:id="rId14"/>
    <p:sldId id="284" r:id="rId15"/>
    <p:sldId id="285" r:id="rId16"/>
    <p:sldId id="289" r:id="rId17"/>
    <p:sldId id="271" r:id="rId18"/>
    <p:sldId id="293" r:id="rId19"/>
    <p:sldId id="267" r:id="rId20"/>
    <p:sldId id="290" r:id="rId21"/>
    <p:sldId id="291" r:id="rId22"/>
    <p:sldId id="292" r:id="rId2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2530E6-40F0-1941-9A7D-D92B8DF50567}">
          <p14:sldIdLst>
            <p14:sldId id="256"/>
            <p14:sldId id="288"/>
            <p14:sldId id="276"/>
            <p14:sldId id="270"/>
            <p14:sldId id="272"/>
            <p14:sldId id="295"/>
            <p14:sldId id="297"/>
            <p14:sldId id="281"/>
            <p14:sldId id="283"/>
            <p14:sldId id="294"/>
            <p14:sldId id="298"/>
            <p14:sldId id="296"/>
            <p14:sldId id="282"/>
            <p14:sldId id="284"/>
            <p14:sldId id="285"/>
            <p14:sldId id="289"/>
            <p14:sldId id="271"/>
            <p14:sldId id="293"/>
            <p14:sldId id="267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77616" autoAdjust="0"/>
  </p:normalViewPr>
  <p:slideViewPr>
    <p:cSldViewPr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747" y="-58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B83902F-03B8-4CB6-B37E-9919CB02FA5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3325BF4-5141-4634-9CA1-905983B61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41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577A8F7-243F-4B8F-9979-EC4B513B74D1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66623E2-143C-47CF-ACFE-2D7CFB3760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9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Bef>
        <a:spcPts val="1200"/>
      </a:spcBef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Play the slide show for this presentation to listen</a:t>
            </a:r>
            <a:r>
              <a:rPr lang="en-US" b="1" baseline="0" dirty="0"/>
              <a:t> to the audio commentary by Peter Walsh and view slide timings. Or, </a:t>
            </a:r>
            <a:r>
              <a:rPr lang="en-US" b="1" dirty="0"/>
              <a:t>click the sound icon on a slide for controls that you can use to hear the audio at your own pace.</a:t>
            </a:r>
          </a:p>
          <a:p>
            <a:endParaRPr lang="en-US" dirty="0"/>
          </a:p>
          <a:p>
            <a:r>
              <a:rPr lang="en-US" dirty="0"/>
              <a:t>A little organization will go a long way to enhancing your PowerPoint presentation. </a:t>
            </a:r>
          </a:p>
          <a:p>
            <a:r>
              <a:rPr lang="en-US" dirty="0"/>
              <a:t>Your title slide should be </a:t>
            </a:r>
            <a:r>
              <a:rPr lang="en-US" u="sng" dirty="0"/>
              <a:t>catching and relevant</a:t>
            </a:r>
            <a:r>
              <a:rPr lang="en-US" dirty="0"/>
              <a:t> to your audience – offer something in the title that your audience wants.   </a:t>
            </a:r>
          </a:p>
          <a:p>
            <a:r>
              <a:rPr lang="en-US" dirty="0"/>
              <a:t>Keep some basic principles in mind:</a:t>
            </a:r>
          </a:p>
          <a:p>
            <a:pPr lvl="1">
              <a:buFontTx/>
              <a:buChar char="•"/>
            </a:pPr>
            <a:r>
              <a:rPr lang="en-US" dirty="0"/>
              <a:t>Your slides should </a:t>
            </a:r>
            <a:r>
              <a:rPr lang="en-US" b="1" dirty="0"/>
              <a:t>complement</a:t>
            </a:r>
            <a:r>
              <a:rPr lang="en-US" dirty="0"/>
              <a:t> what you have to say,  not say it for you.  </a:t>
            </a:r>
          </a:p>
          <a:p>
            <a:pPr lvl="1">
              <a:buFontTx/>
              <a:buChar char="•"/>
            </a:pPr>
            <a:r>
              <a:rPr lang="en-US" dirty="0"/>
              <a:t>Keep slides </a:t>
            </a:r>
            <a:r>
              <a:rPr lang="en-US" b="1" dirty="0"/>
              <a:t>direct and to the point</a:t>
            </a:r>
            <a:r>
              <a:rPr lang="en-US" dirty="0"/>
              <a:t> - less is more!</a:t>
            </a:r>
          </a:p>
          <a:p>
            <a:pPr lvl="1">
              <a:buFontTx/>
              <a:buChar char="•"/>
            </a:pPr>
            <a:r>
              <a:rPr lang="en-US" dirty="0"/>
              <a:t>Choose a background color or design that enhances and complements your presentation rather than competes with it. </a:t>
            </a:r>
          </a:p>
          <a:p>
            <a:pPr lvl="1">
              <a:buFontTx/>
              <a:buChar char="•"/>
            </a:pPr>
            <a:r>
              <a:rPr lang="en-US" dirty="0"/>
              <a:t>Don’t get too fancy - a simple font, elegant color scheme and clear message is more important than lots of information (clutter!) on the slide.</a:t>
            </a:r>
            <a:endParaRPr lang="en-US" b="1" dirty="0"/>
          </a:p>
          <a:p>
            <a:r>
              <a:rPr lang="en-US" b="1" dirty="0"/>
              <a:t>Keep it simple!</a:t>
            </a:r>
            <a:r>
              <a:rPr lang="en-US" dirty="0"/>
              <a:t>  The purpose of the PowerPoint slide is to keep the mind of your audience focused – fewer words are better.  </a:t>
            </a:r>
          </a:p>
          <a:p>
            <a:endParaRPr lang="en-US" dirty="0"/>
          </a:p>
          <a:p>
            <a:pPr defTabSz="934974">
              <a:spcBef>
                <a:spcPts val="1227"/>
              </a:spcBef>
              <a:defRPr/>
            </a:pPr>
            <a:endParaRPr lang="en-US" b="1" i="1" dirty="0"/>
          </a:p>
          <a:p>
            <a:pPr defTabSz="934974">
              <a:spcBef>
                <a:spcPts val="1227"/>
              </a:spcBef>
              <a:defRPr/>
            </a:pPr>
            <a:r>
              <a:rPr lang="en-US" b="1" i="1" dirty="0"/>
              <a:t>Note</a:t>
            </a:r>
            <a:r>
              <a:rPr lang="en-US" i="1" dirty="0"/>
              <a:t>: You understand that Microsoft does not endorse or control the content provided in the following 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5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952"/>
            <a:ext cx="4038600" cy="4270248"/>
          </a:xfrm>
        </p:spPr>
        <p:txBody>
          <a:bodyPr anchor="ctr" anchorCtr="0">
            <a:normAutofit/>
          </a:bodyPr>
          <a:lstStyle>
            <a:lvl1pPr marL="114300" indent="0" algn="ctr">
              <a:buFontTx/>
              <a:buNone/>
              <a:defRPr sz="3400">
                <a:solidFill>
                  <a:schemeClr val="tx1"/>
                </a:solidFill>
              </a:defRPr>
            </a:lvl1pPr>
            <a:lvl2pPr marL="411480" indent="0">
              <a:buFontTx/>
              <a:buNone/>
              <a:defRPr sz="3600">
                <a:solidFill>
                  <a:schemeClr val="tx1"/>
                </a:solidFill>
              </a:defRPr>
            </a:lvl2pPr>
            <a:lvl3pPr marL="777240" indent="0">
              <a:buFontTx/>
              <a:buNone/>
              <a:defRPr sz="3600">
                <a:solidFill>
                  <a:schemeClr val="tx1"/>
                </a:solidFill>
              </a:defRPr>
            </a:lvl3pPr>
            <a:lvl4pPr marL="1051560" indent="0">
              <a:buFontTx/>
              <a:buNone/>
              <a:defRPr sz="3600">
                <a:solidFill>
                  <a:schemeClr val="tx1"/>
                </a:solidFill>
              </a:defRPr>
            </a:lvl4pPr>
            <a:lvl5pPr marL="1325880" indent="0">
              <a:buFontTx/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1363" indent="-1588">
              <a:spcBef>
                <a:spcPts val="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411480" indent="0">
              <a:buFontTx/>
              <a:buNone/>
              <a:defRPr sz="2000" b="1"/>
            </a:lvl2pPr>
            <a:lvl3pPr marL="777240" indent="0">
              <a:buFontTx/>
              <a:buNone/>
              <a:defRPr sz="2000" b="1"/>
            </a:lvl3pPr>
            <a:lvl4pPr marL="1051560" indent="0">
              <a:buFontTx/>
              <a:buNone/>
              <a:defRPr sz="2000" b="1"/>
            </a:lvl4pPr>
            <a:lvl5pPr marL="1325880" indent="0">
              <a:buFontTx/>
              <a:buNone/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 rot="600000">
            <a:off x="4807311" y="2004284"/>
            <a:ext cx="3114715" cy="421314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803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543800" cy="990727"/>
          </a:xfrm>
        </p:spPr>
        <p:txBody>
          <a:bodyPr bIns="0"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61760" cy="7620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Room for two lines of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1" y="2133600"/>
            <a:ext cx="7543800" cy="990600"/>
          </a:xfrm>
        </p:spPr>
        <p:txBody>
          <a:bodyPr tIns="0">
            <a:noAutofit/>
          </a:bodyPr>
          <a:lstStyle>
            <a:lvl1pPr marL="0" indent="0" algn="l">
              <a:buNone/>
              <a:defRPr sz="3600" spc="-100" baseline="0">
                <a:solidFill>
                  <a:schemeClr val="tx2"/>
                </a:solidFill>
                <a:latin typeface="+mj-lt"/>
              </a:defRPr>
            </a:lvl1pPr>
            <a:lvl2pPr marL="41148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371600" y="5715000"/>
            <a:ext cx="64770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8E8D8C"/>
                </a:solidFill>
              </a:defRPr>
            </a:lvl1pPr>
            <a:lvl2pPr marL="411480" indent="0">
              <a:buNone/>
              <a:defRPr>
                <a:solidFill>
                  <a:srgbClr val="8E8D8C"/>
                </a:solidFill>
              </a:defRPr>
            </a:lvl2pPr>
            <a:lvl3pPr marL="777240" indent="0">
              <a:buNone/>
              <a:defRPr>
                <a:solidFill>
                  <a:srgbClr val="8E8D8C"/>
                </a:solidFill>
              </a:defRPr>
            </a:lvl3pPr>
            <a:lvl4pPr marL="1051560" indent="0">
              <a:buNone/>
              <a:defRPr>
                <a:solidFill>
                  <a:srgbClr val="8E8D8C"/>
                </a:solidFill>
              </a:defRPr>
            </a:lvl4pPr>
            <a:lvl5pPr marL="1325880" indent="0">
              <a:buNone/>
              <a:defRPr>
                <a:solidFill>
                  <a:srgbClr val="8E8D8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Room for two lines of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311525" y="4721225"/>
            <a:ext cx="2530475" cy="8763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sz="1600" baseline="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>
              <a:spcBef>
                <a:spcPts val="0"/>
              </a:spcBef>
            </a:pPr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24395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600200"/>
            <a:ext cx="5257800" cy="4800600"/>
          </a:xfrm>
        </p:spPr>
        <p:txBody>
          <a:bodyPr/>
          <a:lstStyle>
            <a:lvl1pPr algn="ctr">
              <a:lnSpc>
                <a:spcPct val="17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1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0664" indent="0">
              <a:spcBef>
                <a:spcPts val="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411480" indent="0">
              <a:buFontTx/>
              <a:buNone/>
              <a:defRPr sz="2000" b="1">
                <a:solidFill>
                  <a:schemeClr val="tx2"/>
                </a:solidFill>
              </a:defRPr>
            </a:lvl2pPr>
            <a:lvl3pPr marL="777240" indent="0">
              <a:buFontTx/>
              <a:buNone/>
              <a:defRPr sz="2000" b="1">
                <a:solidFill>
                  <a:schemeClr val="tx2"/>
                </a:solidFill>
              </a:defRPr>
            </a:lvl3pPr>
            <a:lvl4pPr marL="1051560" indent="0">
              <a:buFontTx/>
              <a:buNone/>
              <a:defRPr sz="2000" b="1">
                <a:solidFill>
                  <a:schemeClr val="tx2"/>
                </a:solidFill>
              </a:defRPr>
            </a:lvl4pPr>
            <a:lvl5pPr marL="1325880" indent="0">
              <a:buFontTx/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5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11E8957-5754-4C19-A51A-9C104D1A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8B4FEF1-1C18-40D8-8A9A-AA7FFF43FE2E}" type="datetimeFigureOut">
              <a:rPr lang="en-US" smtClean="0"/>
              <a:t>1/23/2019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6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4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588" indent="0" algn="l" defTabSz="914400" rtl="0" eaLnBrk="1" latinLnBrk="0" hangingPunct="1">
        <a:spcBef>
          <a:spcPts val="1200"/>
        </a:spcBef>
        <a:buClr>
          <a:schemeClr val="accent1"/>
        </a:buClr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182563" algn="l" defTabSz="914400" rtl="0" eaLnBrk="1" latinLnBrk="0" hangingPunct="1">
        <a:spcBef>
          <a:spcPts val="12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2300" indent="-1825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750" indent="-182563" algn="l" defTabSz="914400" rtl="0" eaLnBrk="1" latinLnBrk="0" hangingPunct="1">
        <a:spcBef>
          <a:spcPts val="6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92188" indent="-182563" algn="l" defTabSz="914400" rtl="0" eaLnBrk="1" latinLnBrk="0" hangingPunct="1">
        <a:spcBef>
          <a:spcPts val="6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173163" indent="-182563" algn="l" defTabSz="914400" rtl="0" eaLnBrk="1" latinLnBrk="0" hangingPunct="1">
        <a:spcBef>
          <a:spcPts val="6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54138" indent="-1825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638" indent="-1825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7675" indent="-182563" algn="l" defTabSz="914400" rtl="0" eaLnBrk="1" latinLnBrk="0" hangingPunct="1">
        <a:spcBef>
          <a:spcPts val="600"/>
        </a:spcBef>
        <a:buClr>
          <a:schemeClr val="accent3"/>
        </a:buClr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DECA_logo.sv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crusader.blogspot.com/" TargetMode="Externa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nd/2.5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6781800" cy="990727"/>
          </a:xfrm>
        </p:spPr>
        <p:txBody>
          <a:bodyPr/>
          <a:lstStyle/>
          <a:p>
            <a:pPr algn="ctr"/>
            <a:r>
              <a:rPr lang="en-US" b="1" i="1" dirty="0">
                <a:latin typeface="Apple Chancery"/>
                <a:cs typeface="Apple Chancery"/>
              </a:rPr>
              <a:t>B.A.H.T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1" y="2133600"/>
            <a:ext cx="7543800" cy="1752600"/>
          </a:xfrm>
        </p:spPr>
        <p:txBody>
          <a:bodyPr/>
          <a:lstStyle/>
          <a:p>
            <a:pPr algn="ctr"/>
            <a:r>
              <a:rPr lang="en-US" dirty="0">
                <a:latin typeface="Copperplate Gothic Bold"/>
                <a:cs typeface="Copperplate Gothic Bold"/>
              </a:rPr>
              <a:t>BUSINESS ACADEMY OF Hospitality &amp; TOURISM </a:t>
            </a:r>
          </a:p>
          <a:p>
            <a:r>
              <a:rPr lang="en-US" dirty="0"/>
              <a:t> 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66800" y="5715000"/>
            <a:ext cx="6781800" cy="762000"/>
          </a:xfrm>
          <a:solidFill>
            <a:schemeClr val="bg2"/>
          </a:solidFill>
        </p:spPr>
        <p:txBody>
          <a:bodyPr/>
          <a:lstStyle/>
          <a:p>
            <a:pPr algn="ctr"/>
            <a:endParaRPr lang="en-US" sz="2400" dirty="0"/>
          </a:p>
        </p:txBody>
      </p:sp>
      <p:pic>
        <p:nvPicPr>
          <p:cNvPr id="5" name="Picture Placeholder 4" descr="BATT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81" r="-29181"/>
          <a:stretch>
            <a:fillRect/>
          </a:stretch>
        </p:blipFill>
        <p:spPr>
          <a:xfrm>
            <a:off x="4953000" y="3429000"/>
            <a:ext cx="2895600" cy="2057400"/>
          </a:xfr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19050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12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000">
        <p:fade/>
      </p:transition>
    </mc:Choice>
    <mc:Fallback xmlns="">
      <p:transition spd="med" advTm="8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8854-822D-4DAB-A9F0-F6999A7B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Based Enterprise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0ECA13F-C909-4EA9-BA25-EFEF2245D6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053" y="1799705"/>
            <a:ext cx="2593571" cy="1945178"/>
          </a:xfrm>
          <a:ln w="76200">
            <a:solidFill>
              <a:schemeClr val="tx1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DC3D9F-616D-413C-B72C-EC3241EEA2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45948"/>
            <a:ext cx="4495800" cy="2437414"/>
          </a:xfrm>
          <a:ln w="76200">
            <a:solidFill>
              <a:schemeClr val="tx1"/>
            </a:solidFill>
          </a:ln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130B0CC-0499-471A-8DA1-16214F4A2A4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6891" y="4069256"/>
            <a:ext cx="2437413" cy="2590799"/>
          </a:xfrm>
          <a:ln w="762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F7AE10-6BDD-4D89-9AE6-A91E9BE762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494506"/>
            <a:ext cx="3124200" cy="234221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681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6CD9-F75C-4D3B-953F-DB2333132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/>
              <a:t>CTSO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FA43781-E42A-473E-A2FD-48615FDFCA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" y="1643706"/>
            <a:ext cx="6248400" cy="760809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977B1-6572-43A5-ACCD-EC13BD1B6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2971800"/>
            <a:ext cx="7696200" cy="3154680"/>
          </a:xfrm>
        </p:spPr>
        <p:txBody>
          <a:bodyPr/>
          <a:lstStyle/>
          <a:p>
            <a:pPr algn="ctr"/>
            <a:r>
              <a:rPr lang="en-US" dirty="0"/>
              <a:t>DECA prepares emerging leaders and </a:t>
            </a:r>
            <a:br>
              <a:rPr lang="en-US" dirty="0"/>
            </a:br>
            <a:r>
              <a:rPr lang="en-US" dirty="0"/>
              <a:t>entrepreneurs for careers in marketing, </a:t>
            </a:r>
            <a:br>
              <a:rPr lang="en-US" dirty="0"/>
            </a:br>
            <a:r>
              <a:rPr lang="en-US" dirty="0"/>
              <a:t>finance, hospitality and management </a:t>
            </a:r>
            <a:br>
              <a:rPr lang="en-US" dirty="0"/>
            </a:br>
            <a:r>
              <a:rPr lang="en-US" dirty="0"/>
              <a:t>in high schools and colleges around </a:t>
            </a:r>
            <a:br>
              <a:rPr lang="en-US" dirty="0"/>
            </a:br>
            <a:r>
              <a:rPr lang="en-US" dirty="0"/>
              <a:t>the globe.</a:t>
            </a:r>
          </a:p>
        </p:txBody>
      </p:sp>
    </p:spTree>
    <p:extLst>
      <p:ext uri="{BB962C8B-B14F-4D97-AF65-F5344CB8AC3E}">
        <p14:creationId xmlns:p14="http://schemas.microsoft.com/office/powerpoint/2010/main" val="58290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2E18-2D1A-4D61-A02B-2CC7D0A58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Events-Business Plans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476AD-C4CB-4479-B763-DA52140B75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64E3645-97C5-479D-9644-D16CDB2F16B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530">
            <a:off x="4203749" y="2258814"/>
            <a:ext cx="3965632" cy="31087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1E668A-DC86-4577-93DB-0D68B59BA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31803"/>
            <a:ext cx="3962400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1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D776-6395-4E85-990E-62467468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Certificate of Achievement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C31A2-23FD-40EA-A436-2343CCD4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4800" dirty="0">
                <a:latin typeface="Baskerville Old Face" panose="02020602080505020303" pitchFamily="18" charset="0"/>
                <a:cs typeface="Aharoni" panose="02010803020104030203" pitchFamily="2" charset="-79"/>
              </a:rPr>
              <a:t>College Credit</a:t>
            </a:r>
          </a:p>
          <a:p>
            <a:pPr algn="l"/>
            <a:r>
              <a:rPr lang="en-US" sz="4800" dirty="0">
                <a:latin typeface="Baskerville Old Face" panose="02020602080505020303" pitchFamily="18" charset="0"/>
                <a:cs typeface="Aharoni" panose="02010803020104030203" pitchFamily="2" charset="-79"/>
              </a:rPr>
              <a:t> Scholarship Opportunities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188FF-3807-4909-9ECB-E2863680D5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National Restaurant Association</a:t>
            </a:r>
          </a:p>
        </p:txBody>
      </p:sp>
      <p:pic>
        <p:nvPicPr>
          <p:cNvPr id="10" name="Picture Placeholder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90CE216-CF73-49AD-A5F1-94C73728E4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r="-1939"/>
          <a:stretch/>
        </p:blipFill>
        <p:spPr>
          <a:xfrm rot="600000">
            <a:off x="4303302" y="2090798"/>
            <a:ext cx="3434182" cy="4213146"/>
          </a:xfrm>
          <a:ln w="57150"/>
        </p:spPr>
      </p:pic>
    </p:spTree>
    <p:extLst>
      <p:ext uri="{BB962C8B-B14F-4D97-AF65-F5344CB8AC3E}">
        <p14:creationId xmlns:p14="http://schemas.microsoft.com/office/powerpoint/2010/main" val="178957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6377-73B6-4F04-941B-66C419477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FFA55-A396-44FE-8DC4-9C3233219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025" y="1219199"/>
            <a:ext cx="7239000" cy="586332"/>
          </a:xfrm>
        </p:spPr>
        <p:txBody>
          <a:bodyPr/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Youth In Education Program</a:t>
            </a:r>
          </a:p>
        </p:txBody>
      </p:sp>
      <p:pic>
        <p:nvPicPr>
          <p:cNvPr id="9" name="Content Placeholder 8" descr="A picture containing person, indoor, sitting, building&#10;&#10;Description generated with very high confidence">
            <a:extLst>
              <a:ext uri="{FF2B5EF4-FFF2-40B4-BE49-F238E27FC236}">
                <a16:creationId xmlns:a16="http://schemas.microsoft.com/office/drawing/2014/main" id="{85D3C92B-0364-4DD5-8DF9-7E76C52518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5373">
            <a:off x="590367" y="2723879"/>
            <a:ext cx="3657600" cy="2742309"/>
          </a:xfrm>
          <a:ln w="76200">
            <a:solidFill>
              <a:schemeClr val="tx1"/>
            </a:solidFill>
          </a:ln>
        </p:spPr>
      </p:pic>
      <p:pic>
        <p:nvPicPr>
          <p:cNvPr id="7" name="Picture Placeholder 6" descr="A group of people in a room&#10;&#10;Description generated with high confidence">
            <a:extLst>
              <a:ext uri="{FF2B5EF4-FFF2-40B4-BE49-F238E27FC236}">
                <a16:creationId xmlns:a16="http://schemas.microsoft.com/office/drawing/2014/main" id="{4704BD4B-49F1-4E26-9357-385FFD0002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6335">
            <a:off x="4419600" y="2778468"/>
            <a:ext cx="3657600" cy="2744102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17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5AEEA-13CA-4986-A88E-8E474C03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Development Workshops</a:t>
            </a:r>
          </a:p>
        </p:txBody>
      </p:sp>
      <p:pic>
        <p:nvPicPr>
          <p:cNvPr id="9" name="Content Placeholder 8" descr="A picture containing wall, indoor&#10;&#10;Description generated with high confidence">
            <a:extLst>
              <a:ext uri="{FF2B5EF4-FFF2-40B4-BE49-F238E27FC236}">
                <a16:creationId xmlns:a16="http://schemas.microsoft.com/office/drawing/2014/main" id="{AD6AE7F9-8290-4A52-B01F-4AD87BE1F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7794">
            <a:off x="446614" y="2305865"/>
            <a:ext cx="4266635" cy="3202781"/>
          </a:xfrm>
          <a:ln w="57150">
            <a:solidFill>
              <a:schemeClr val="tx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E0F35-A00D-4252-9F8F-014CAD9CB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FIT PROGRAM/Hospitality Around the World</a:t>
            </a:r>
          </a:p>
        </p:txBody>
      </p:sp>
      <p:pic>
        <p:nvPicPr>
          <p:cNvPr id="7" name="Picture Placeholder 6" descr="A picture containing indoor, person, cabinet, man&#10;&#10;Description generated with very high confidence">
            <a:extLst>
              <a:ext uri="{FF2B5EF4-FFF2-40B4-BE49-F238E27FC236}">
                <a16:creationId xmlns:a16="http://schemas.microsoft.com/office/drawing/2014/main" id="{D0F6F01E-FAF6-4102-BA7D-16B2A4395B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" b="679"/>
          <a:stretch>
            <a:fillRect/>
          </a:stretch>
        </p:blipFill>
        <p:spPr>
          <a:xfrm rot="6237574">
            <a:off x="4176712" y="2449512"/>
            <a:ext cx="4210050" cy="3114675"/>
          </a:xfrm>
          <a:ln w="57150"/>
        </p:spPr>
      </p:pic>
      <p:pic>
        <p:nvPicPr>
          <p:cNvPr id="11" name="Picture 10" descr="A large room&#10;&#10;Description generated with high confidence">
            <a:extLst>
              <a:ext uri="{FF2B5EF4-FFF2-40B4-BE49-F238E27FC236}">
                <a16:creationId xmlns:a16="http://schemas.microsoft.com/office/drawing/2014/main" id="{DFB6DD77-C796-4B86-8991-A1EFB912F1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7755" y="857249"/>
            <a:ext cx="3364694" cy="51435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8E9D13-C33E-4A2C-8E02-F3970F9DB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77" y="1968989"/>
            <a:ext cx="3587346" cy="358734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53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8715-3F14-4980-A986-2A6FA096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Articulation Agreement</a:t>
            </a:r>
          </a:p>
        </p:txBody>
      </p:sp>
      <p:pic>
        <p:nvPicPr>
          <p:cNvPr id="9" name="Content Placeholder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8942E73-6065-4D48-902B-6506AB772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1681"/>
            <a:ext cx="6476999" cy="423672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2BD443-5757-4912-A0DD-94E01AB5B0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College Credit while enrolled in High School Classes</a:t>
            </a:r>
          </a:p>
          <a:p>
            <a:endParaRPr lang="en-US" dirty="0"/>
          </a:p>
        </p:txBody>
      </p:sp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CEEAA03-A2DF-4F15-92B3-E0598676C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1680"/>
            <a:ext cx="6476999" cy="4236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C70838-C293-4D13-BAB0-7A8216069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9" y="1756575"/>
            <a:ext cx="6665880" cy="40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1343655"/>
          </a:xfrm>
        </p:spPr>
        <p:txBody>
          <a:bodyPr/>
          <a:lstStyle/>
          <a:p>
            <a:pPr algn="ctr"/>
            <a:r>
              <a:rPr lang="en-US" dirty="0"/>
              <a:t> High Paying Management and Leadership Career Opportunities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77500" lnSpcReduction="20000"/>
          </a:bodyPr>
          <a:lstStyle/>
          <a:p>
            <a:pPr algn="l"/>
            <a:r>
              <a:rPr lang="en-US" dirty="0"/>
              <a:t>Business/Finance</a:t>
            </a:r>
          </a:p>
          <a:p>
            <a:pPr algn="l"/>
            <a:r>
              <a:rPr lang="en-US" dirty="0"/>
              <a:t>Event Planning</a:t>
            </a:r>
          </a:p>
          <a:p>
            <a:pPr algn="l"/>
            <a:r>
              <a:rPr lang="en-US" dirty="0"/>
              <a:t>Food Service </a:t>
            </a:r>
          </a:p>
          <a:p>
            <a:pPr algn="l"/>
            <a:r>
              <a:rPr lang="en-US" dirty="0"/>
              <a:t>Lodging </a:t>
            </a:r>
          </a:p>
          <a:p>
            <a:pPr algn="l"/>
            <a:r>
              <a:rPr lang="en-US" dirty="0"/>
              <a:t>Recreation</a:t>
            </a:r>
          </a:p>
          <a:p>
            <a:pPr algn="l"/>
            <a:r>
              <a:rPr lang="en-US" dirty="0"/>
              <a:t>Sports and  Entertainment</a:t>
            </a:r>
          </a:p>
          <a:p>
            <a:pPr algn="l"/>
            <a:r>
              <a:rPr lang="en-US" dirty="0"/>
              <a:t>Travel and Tourism</a:t>
            </a:r>
          </a:p>
          <a:p>
            <a:pPr algn="l"/>
            <a:r>
              <a:rPr lang="en-US" dirty="0"/>
              <a:t>Lodging </a:t>
            </a:r>
          </a:p>
          <a:p>
            <a:pPr algn="l"/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6" r="1056"/>
          <a:stretch/>
        </p:blipFill>
        <p:spPr>
          <a:xfrm rot="600000">
            <a:off x="4807311" y="2004284"/>
            <a:ext cx="3114715" cy="4213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39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D1523-EE5F-45B5-A37A-8EEC0E5C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49362"/>
          </a:xfrm>
        </p:spPr>
        <p:txBody>
          <a:bodyPr/>
          <a:lstStyle/>
          <a:p>
            <a:pPr algn="ctr"/>
            <a:r>
              <a:rPr lang="en-US" dirty="0">
                <a:latin typeface="Forte" panose="03060902040502070203" pitchFamily="66" charset="0"/>
              </a:rPr>
              <a:t>Industry Specific  Coursework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B060-9EC6-4D7E-A252-087CFE7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65" y="2011680"/>
            <a:ext cx="4038600" cy="4270248"/>
          </a:xfrm>
        </p:spPr>
        <p:txBody>
          <a:bodyPr anchor="t">
            <a:normAutofit fontScale="70000" lnSpcReduction="20000"/>
          </a:bodyPr>
          <a:lstStyle/>
          <a:p>
            <a:pPr algn="l"/>
            <a:r>
              <a:rPr lang="en-US" b="1" i="1" u="sng" dirty="0"/>
              <a:t>9</a:t>
            </a:r>
            <a:r>
              <a:rPr lang="en-US" b="1" i="1" u="sng" baseline="30000" dirty="0"/>
              <a:t>th</a:t>
            </a:r>
            <a:endParaRPr lang="en-US" b="1" i="1" u="sng" dirty="0"/>
          </a:p>
          <a:p>
            <a:pPr algn="l"/>
            <a:r>
              <a:rPr lang="en-US" dirty="0"/>
              <a:t>Intro to Business</a:t>
            </a:r>
          </a:p>
          <a:p>
            <a:pPr algn="l"/>
            <a:r>
              <a:rPr lang="en-US" b="1" i="1" u="sng" dirty="0"/>
              <a:t>10</a:t>
            </a:r>
            <a:r>
              <a:rPr lang="en-US" b="1" i="1" u="sng" baseline="30000" dirty="0"/>
              <a:t>th</a:t>
            </a:r>
            <a:r>
              <a:rPr lang="en-US" baseline="30000" dirty="0"/>
              <a:t>  </a:t>
            </a:r>
            <a:endParaRPr lang="en-US" dirty="0"/>
          </a:p>
          <a:p>
            <a:pPr algn="l"/>
            <a:r>
              <a:rPr lang="en-US" dirty="0"/>
              <a:t>Management of Hospitality</a:t>
            </a:r>
          </a:p>
          <a:p>
            <a:pPr algn="l"/>
            <a:r>
              <a:rPr lang="en-US" b="1" i="1" u="sng" dirty="0"/>
              <a:t>11</a:t>
            </a:r>
            <a:r>
              <a:rPr lang="en-US" b="1" i="1" u="sng" baseline="30000" dirty="0"/>
              <a:t>th</a:t>
            </a:r>
            <a:endParaRPr lang="en-US" b="1" i="1" u="sng" dirty="0"/>
          </a:p>
          <a:p>
            <a:pPr algn="l"/>
            <a:r>
              <a:rPr lang="en-US" dirty="0"/>
              <a:t>Hospitality Economics</a:t>
            </a:r>
          </a:p>
          <a:p>
            <a:pPr algn="l"/>
            <a:r>
              <a:rPr lang="en-US" b="1" i="1" u="sng" dirty="0"/>
              <a:t>12</a:t>
            </a:r>
            <a:r>
              <a:rPr lang="en-US" b="1" i="1" u="sng" baseline="30000" dirty="0"/>
              <a:t>th</a:t>
            </a:r>
            <a:endParaRPr lang="en-US" b="1" i="1" u="sng" dirty="0"/>
          </a:p>
          <a:p>
            <a:pPr algn="l"/>
            <a:r>
              <a:rPr lang="en-US" dirty="0"/>
              <a:t>Senior Project/Internships/School Based Enterprise</a:t>
            </a:r>
          </a:p>
        </p:txBody>
      </p:sp>
      <p:pic>
        <p:nvPicPr>
          <p:cNvPr id="12" name="Picture Placeholder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8B709B-609A-4E5B-A98F-F634A5E7334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265" r="14265"/>
          <a:stretch>
            <a:fillRect/>
          </a:stretch>
        </p:blipFill>
        <p:spPr>
          <a:xfrm rot="600000">
            <a:off x="4560513" y="1601150"/>
            <a:ext cx="3396783" cy="459468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40A5E3-28E9-4B9C-B59A-CABDAF064895}"/>
              </a:ext>
            </a:extLst>
          </p:cNvPr>
          <p:cNvSpPr txBox="1"/>
          <p:nvPr/>
        </p:nvSpPr>
        <p:spPr>
          <a:xfrm>
            <a:off x="4525243" y="6206700"/>
            <a:ext cx="3396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icrusader.blogspot.c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2.5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95062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9</a:t>
            </a:r>
            <a:r>
              <a:rPr lang="en-US" baseline="30000" dirty="0"/>
              <a:t>th</a:t>
            </a:r>
            <a:r>
              <a:rPr lang="en-US" dirty="0"/>
              <a:t> grade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lvl="1"/>
            <a:r>
              <a:rPr lang="en-US" sz="2800" dirty="0"/>
              <a:t>Intro to BAHT/Health</a:t>
            </a:r>
          </a:p>
          <a:p>
            <a:pPr lvl="1"/>
            <a:r>
              <a:rPr lang="en-US" sz="2800" dirty="0"/>
              <a:t>Math</a:t>
            </a:r>
          </a:p>
          <a:p>
            <a:pPr lvl="1"/>
            <a:r>
              <a:rPr lang="en-US" sz="2800" dirty="0"/>
              <a:t>English 9</a:t>
            </a:r>
          </a:p>
          <a:p>
            <a:pPr lvl="1"/>
            <a:r>
              <a:rPr lang="en-US" sz="2800" dirty="0"/>
              <a:t>Visual and Performing Arts</a:t>
            </a:r>
          </a:p>
          <a:p>
            <a:pPr lvl="1"/>
            <a:r>
              <a:rPr lang="en-US" sz="2800" dirty="0"/>
              <a:t>PE/Foreign Language</a:t>
            </a:r>
          </a:p>
          <a:p>
            <a:pPr lvl="1"/>
            <a:r>
              <a:rPr lang="en-US" sz="2800" dirty="0"/>
              <a:t>Science</a:t>
            </a:r>
          </a:p>
          <a:p>
            <a:pPr marL="982980" lvl="1" indent="-571500">
              <a:buFont typeface="Arial"/>
              <a:buChar char="•"/>
            </a:pP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r="754"/>
          <a:stretch/>
        </p:blipFill>
        <p:spPr>
          <a:xfrm rot="600000">
            <a:off x="4799426" y="1915776"/>
            <a:ext cx="3317478" cy="3962279"/>
          </a:xfrm>
          <a:ln w="76200"/>
        </p:spPr>
      </p:pic>
    </p:spTree>
    <p:extLst>
      <p:ext uri="{BB962C8B-B14F-4D97-AF65-F5344CB8AC3E}">
        <p14:creationId xmlns:p14="http://schemas.microsoft.com/office/powerpoint/2010/main" val="149447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Four Core Components of Linked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Rigorous Academics</a:t>
            </a:r>
          </a:p>
          <a:p>
            <a:pPr>
              <a:lnSpc>
                <a:spcPct val="100000"/>
              </a:lnSpc>
            </a:pPr>
            <a:r>
              <a:rPr lang="en-US" sz="2800" i="1" dirty="0"/>
              <a:t>All Classes A-G approved</a:t>
            </a:r>
          </a:p>
          <a:p>
            <a:r>
              <a:rPr lang="en-US" sz="2800" b="1" dirty="0"/>
              <a:t>Career Technical Education</a:t>
            </a:r>
          </a:p>
          <a:p>
            <a:r>
              <a:rPr lang="en-US" sz="2800" b="1" dirty="0"/>
              <a:t>Work Based Learning</a:t>
            </a:r>
          </a:p>
          <a:p>
            <a:r>
              <a:rPr lang="en-US" sz="2800" b="1" dirty="0"/>
              <a:t>Comprehensive Support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0"/>
            <a:ext cx="7467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0C9B-F2B6-4B7B-BF8D-6328E20DC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what's next?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9E26DA-7B8E-42D3-B1DF-F37201562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788" indent="-457200">
              <a:buFont typeface="+mj-lt"/>
              <a:buAutoNum type="arabicPeriod"/>
            </a:pPr>
            <a:r>
              <a:rPr lang="en-US" sz="3200" dirty="0">
                <a:latin typeface="Gill Sans MT" panose="020B0502020104020203" pitchFamily="34" charset="0"/>
              </a:rPr>
              <a:t>Apply online www.ChinoHillsHS.com before the March 13th</a:t>
            </a:r>
          </a:p>
          <a:p>
            <a:pPr marL="458788" indent="-457200">
              <a:buFont typeface="+mj-lt"/>
              <a:buAutoNum type="arabicPeriod"/>
            </a:pPr>
            <a:r>
              <a:rPr lang="en-US" sz="3200" dirty="0">
                <a:latin typeface="Gill Sans MT" panose="020B0502020104020203" pitchFamily="34" charset="0"/>
              </a:rPr>
              <a:t>When you register, let your counselors know you want to join B.A.H.T.</a:t>
            </a:r>
          </a:p>
          <a:p>
            <a:endParaRPr lang="en-US" sz="3200" dirty="0">
              <a:latin typeface="Gill Sans MT" panose="020B0502020104020203" pitchFamily="34" charset="0"/>
            </a:endParaRPr>
          </a:p>
          <a:p>
            <a:r>
              <a:rPr lang="en-US" sz="3200" dirty="0">
                <a:latin typeface="Gill Sans MT" panose="020B0502020104020203" pitchFamily="34" charset="0"/>
              </a:rPr>
              <a:t>Hope to see you in the Fall!!!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CB5EAC-290A-4F0F-903F-08039EADF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762000"/>
          </a:xfrm>
        </p:spPr>
        <p:txBody>
          <a:bodyPr/>
          <a:lstStyle/>
          <a:p>
            <a:r>
              <a:rPr lang="en-US" sz="2800" dirty="0"/>
              <a:t>Two easy Steps</a:t>
            </a:r>
          </a:p>
        </p:txBody>
      </p:sp>
    </p:spTree>
    <p:extLst>
      <p:ext uri="{BB962C8B-B14F-4D97-AF65-F5344CB8AC3E}">
        <p14:creationId xmlns:p14="http://schemas.microsoft.com/office/powerpoint/2010/main" val="48652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D796-3358-4BA0-BE07-31504863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D6E5A-5E4B-4178-8602-228901939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Contact Jennell Acker</a:t>
            </a:r>
          </a:p>
          <a:p>
            <a:endParaRPr lang="en-US" sz="4400" dirty="0"/>
          </a:p>
          <a:p>
            <a:r>
              <a:rPr lang="en-US" sz="4400" dirty="0"/>
              <a:t>Jennell_Acker@chino.k12.ca.us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E1FCD-1B78-494F-B437-C13F5D61E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38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69716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Join the Chino Hills High School B.A.H.T. Team Today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Questions?</a:t>
            </a:r>
          </a:p>
        </p:txBody>
      </p:sp>
      <p:pic>
        <p:nvPicPr>
          <p:cNvPr id="6" name="Picture Placeholder 5" descr="BATT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70" b="-24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278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Skills BAHT Provides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034" y="1293876"/>
            <a:ext cx="4079966" cy="42702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>
            <a:normAutofit fontScale="92500"/>
          </a:bodyPr>
          <a:lstStyle/>
          <a:p>
            <a:r>
              <a:rPr lang="en-US" sz="4800" dirty="0"/>
              <a:t>Critical Thinking</a:t>
            </a:r>
          </a:p>
          <a:p>
            <a:r>
              <a:rPr lang="en-US" sz="4800" dirty="0"/>
              <a:t>Creativity</a:t>
            </a:r>
          </a:p>
          <a:p>
            <a:r>
              <a:rPr lang="en-US" sz="4800" dirty="0"/>
              <a:t>Collaboration</a:t>
            </a:r>
          </a:p>
          <a:p>
            <a:r>
              <a:rPr lang="en-US" sz="4800" dirty="0"/>
              <a:t>Communication</a:t>
            </a:r>
          </a:p>
          <a:p>
            <a:endParaRPr lang="en-US" sz="4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r="13187"/>
          <a:stretch>
            <a:fillRect/>
          </a:stretch>
        </p:blipFill>
        <p:spPr>
          <a:xfrm rot="600000">
            <a:off x="4947886" y="1280752"/>
            <a:ext cx="3182594" cy="4328133"/>
          </a:xfrm>
        </p:spPr>
      </p:pic>
    </p:spTree>
    <p:extLst>
      <p:ext uri="{BB962C8B-B14F-4D97-AF65-F5344CB8AC3E}">
        <p14:creationId xmlns:p14="http://schemas.microsoft.com/office/powerpoint/2010/main" val="42821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838517"/>
          </a:xfrm>
        </p:spPr>
        <p:txBody>
          <a:bodyPr/>
          <a:lstStyle/>
          <a:p>
            <a:r>
              <a:rPr lang="en-US" sz="4400" b="1" i="1" dirty="0"/>
              <a:t>Opportunities  B.A.H.T.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318"/>
            <a:ext cx="4038600" cy="5028882"/>
          </a:xfrm>
        </p:spPr>
        <p:txBody>
          <a:bodyPr anchor="t">
            <a:normAutofit fontScale="77500" lnSpcReduction="20000"/>
          </a:bodyPr>
          <a:lstStyle/>
          <a:p>
            <a:pPr algn="l"/>
            <a:r>
              <a:rPr lang="en-US" dirty="0"/>
              <a:t>Exciting Field Trips</a:t>
            </a:r>
          </a:p>
          <a:p>
            <a:pPr algn="l"/>
            <a:r>
              <a:rPr lang="en-US" dirty="0"/>
              <a:t>Project Based Learning</a:t>
            </a:r>
          </a:p>
          <a:p>
            <a:pPr algn="l"/>
            <a:r>
              <a:rPr lang="en-US" dirty="0"/>
              <a:t>School Based Enterprise</a:t>
            </a:r>
          </a:p>
          <a:p>
            <a:pPr algn="l"/>
            <a:r>
              <a:rPr lang="en-US" dirty="0"/>
              <a:t>Certificate of Achievement</a:t>
            </a:r>
          </a:p>
          <a:p>
            <a:pPr algn="l"/>
            <a:r>
              <a:rPr lang="en-US" dirty="0"/>
              <a:t>Career Technical Student Organization (CTSO)</a:t>
            </a:r>
          </a:p>
          <a:p>
            <a:pPr algn="l"/>
            <a:r>
              <a:rPr lang="en-US" dirty="0"/>
              <a:t>Articulation Agreements</a:t>
            </a:r>
          </a:p>
          <a:p>
            <a:pPr algn="l"/>
            <a:r>
              <a:rPr lang="en-US" dirty="0"/>
              <a:t>Graduation recognition</a:t>
            </a:r>
          </a:p>
          <a:p>
            <a:pPr algn="l"/>
            <a:r>
              <a:rPr lang="en-US" dirty="0"/>
              <a:t>Job Shadowing and Internships </a:t>
            </a:r>
          </a:p>
        </p:txBody>
      </p:sp>
      <p:pic>
        <p:nvPicPr>
          <p:cNvPr id="10" name="Picture Placeholder 9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66EFD294-CEFC-4933-A05C-5CAC857748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7" r="22267"/>
          <a:stretch>
            <a:fillRect/>
          </a:stretch>
        </p:blipFill>
        <p:spPr>
          <a:xfrm rot="600000">
            <a:off x="4511940" y="1395940"/>
            <a:ext cx="3463309" cy="4795649"/>
          </a:xfrm>
        </p:spPr>
      </p:pic>
    </p:spTree>
    <p:extLst>
      <p:ext uri="{BB962C8B-B14F-4D97-AF65-F5344CB8AC3E}">
        <p14:creationId xmlns:p14="http://schemas.microsoft.com/office/powerpoint/2010/main" val="271730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Related Field Trips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6A1FE-5C2B-4728-9E9C-A5F4E25D1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2196"/>
            <a:ext cx="4038600" cy="4690004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Cal Poly Pomona</a:t>
            </a:r>
          </a:p>
          <a:p>
            <a:r>
              <a:rPr lang="en-US" dirty="0">
                <a:latin typeface="Arial Black" panose="020B0A04020102020204" pitchFamily="34" charset="0"/>
              </a:rPr>
              <a:t>Chaffey College</a:t>
            </a:r>
          </a:p>
          <a:p>
            <a:r>
              <a:rPr lang="en-US" dirty="0">
                <a:latin typeface="Arial Black" panose="020B0A04020102020204" pitchFamily="34" charset="0"/>
              </a:rPr>
              <a:t>Cal State Fullerton</a:t>
            </a:r>
          </a:p>
          <a:p>
            <a:r>
              <a:rPr lang="en-US" dirty="0">
                <a:latin typeface="Arial Black" panose="020B0A04020102020204" pitchFamily="34" charset="0"/>
              </a:rPr>
              <a:t>Sheraton </a:t>
            </a:r>
            <a:r>
              <a:rPr lang="en-US" dirty="0" err="1">
                <a:latin typeface="Arial Black" panose="020B0A04020102020204" pitchFamily="34" charset="0"/>
              </a:rPr>
              <a:t>Fairplex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Disney Grand California</a:t>
            </a:r>
          </a:p>
          <a:p>
            <a:r>
              <a:rPr lang="en-US" dirty="0">
                <a:latin typeface="Arial Black" panose="020B0A04020102020204" pitchFamily="34" charset="0"/>
              </a:rPr>
              <a:t>Sysco Food Service</a:t>
            </a:r>
          </a:p>
          <a:p>
            <a:r>
              <a:rPr lang="en-US" dirty="0">
                <a:latin typeface="Arial Black" panose="020B0A04020102020204" pitchFamily="34" charset="0"/>
              </a:rPr>
              <a:t>Garden Walk Anaheim</a:t>
            </a:r>
          </a:p>
        </p:txBody>
      </p:sp>
      <p:pic>
        <p:nvPicPr>
          <p:cNvPr id="13" name="Picture Placeholder 12" descr="A picture containing building, tree&#10;&#10;Description generated with very high confidence">
            <a:extLst>
              <a:ext uri="{FF2B5EF4-FFF2-40B4-BE49-F238E27FC236}">
                <a16:creationId xmlns:a16="http://schemas.microsoft.com/office/drawing/2014/main" id="{9CE053FE-6D9C-4DE4-B0FD-2CDA9D2AF8E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" b="6444"/>
          <a:stretch>
            <a:fillRect/>
          </a:stretch>
        </p:blipFill>
        <p:spPr>
          <a:xfrm rot="5400000">
            <a:off x="4030663" y="2281238"/>
            <a:ext cx="4767262" cy="3114675"/>
          </a:xfrm>
        </p:spPr>
      </p:pic>
    </p:spTree>
    <p:extLst>
      <p:ext uri="{BB962C8B-B14F-4D97-AF65-F5344CB8AC3E}">
        <p14:creationId xmlns:p14="http://schemas.microsoft.com/office/powerpoint/2010/main" val="246155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0696-FBC3-49AB-BAA4-31C56B7F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Related Field Trip</a:t>
            </a:r>
          </a:p>
        </p:txBody>
      </p:sp>
      <p:pic>
        <p:nvPicPr>
          <p:cNvPr id="7" name="Content Placeholder 6" descr="A group of people standing in front of a school bus&#10;&#10;Description automatically generated">
            <a:extLst>
              <a:ext uri="{FF2B5EF4-FFF2-40B4-BE49-F238E27FC236}">
                <a16:creationId xmlns:a16="http://schemas.microsoft.com/office/drawing/2014/main" id="{8908A6FE-F30D-4BC9-B8DC-688DDE565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9" y="1184111"/>
            <a:ext cx="4038600" cy="3028950"/>
          </a:xfrm>
          <a:solidFill>
            <a:schemeClr val="accent1">
              <a:alpha val="40000"/>
            </a:schemeClr>
          </a:solidFill>
          <a:effectLst>
            <a:softEdge rad="2667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Placeholder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431BDE7-EBEE-4CD0-BEBD-78831361E2D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7" r="22267"/>
          <a:stretch>
            <a:fillRect/>
          </a:stretch>
        </p:blipFill>
        <p:spPr>
          <a:xfrm rot="600000">
            <a:off x="4914142" y="1422540"/>
            <a:ext cx="3114715" cy="4213146"/>
          </a:xfrm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0" name="Picture 9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7FBB2070-8F59-4B9C-9911-6AF962F070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0682">
            <a:off x="1285598" y="3531998"/>
            <a:ext cx="3028950" cy="3978151"/>
          </a:xfrm>
          <a:prstGeom prst="rect">
            <a:avLst/>
          </a:prstGeom>
          <a:effectLst>
            <a:softEdge rad="1651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6498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F83D-55CF-4AF9-8AD2-D80202CE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Related Field Trips</a:t>
            </a:r>
          </a:p>
        </p:txBody>
      </p:sp>
      <p:pic>
        <p:nvPicPr>
          <p:cNvPr id="7" name="Content Placeholder 6" descr="A display in a store&#10;&#10;Description automatically generated">
            <a:extLst>
              <a:ext uri="{FF2B5EF4-FFF2-40B4-BE49-F238E27FC236}">
                <a16:creationId xmlns:a16="http://schemas.microsoft.com/office/drawing/2014/main" id="{5E29C358-15EF-400A-AE81-B8B81A447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313" y="2435622"/>
            <a:ext cx="4270375" cy="320278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E9614-A2EE-43D3-94BD-8D842429AA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C373AAA1-9D3F-421E-9EC8-1D56EF3DA0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7" r="222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538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8854-822D-4DAB-A9F0-F6999A7B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Based Learning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0ECA13F-C909-4EA9-BA25-EFEF2245D6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1" y="1475509"/>
            <a:ext cx="3456596" cy="2593571"/>
          </a:xfrm>
          <a:ln w="76200">
            <a:solidFill>
              <a:schemeClr val="tx1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DC3D9F-616D-413C-B72C-EC3241EEA2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02332"/>
            <a:ext cx="4495800" cy="3246966"/>
          </a:xfrm>
          <a:ln w="76200">
            <a:solidFill>
              <a:schemeClr val="tx1"/>
            </a:solidFill>
          </a:ln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130B0CC-0499-471A-8DA1-16214F4A2A4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2107" y="4711642"/>
            <a:ext cx="3274482" cy="2455862"/>
          </a:xfrm>
          <a:ln w="762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F7AE10-6BDD-4D89-9AE6-A91E9BE76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368828"/>
            <a:ext cx="3124200" cy="259357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87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01CB9-6E54-4647-A967-C99190731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Project/Work Based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1E543-F9F9-4DE5-8232-4B9344B22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9"/>
            <a:ext cx="7848600" cy="563562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B44A98C-0A58-4E9D-A724-2A1D31C565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8" y="2779365"/>
            <a:ext cx="3656412" cy="2742309"/>
          </a:xfrm>
          <a:ln w="57150">
            <a:solidFill>
              <a:schemeClr val="tx1"/>
            </a:solidFill>
          </a:ln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D3FD5F3-50B3-4699-8020-B26B28D70AA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7651" y="2778920"/>
            <a:ext cx="3657600" cy="2743200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39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's All Too Much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 Is All Too Much by Peter Walsh.potx</Template>
  <TotalTime>8695</TotalTime>
  <Words>519</Words>
  <Application>Microsoft Office PowerPoint</Application>
  <PresentationFormat>On-screen Show (4:3)</PresentationFormat>
  <Paragraphs>102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Aharoni</vt:lpstr>
      <vt:lpstr>Apple Chancery</vt:lpstr>
      <vt:lpstr>Arial</vt:lpstr>
      <vt:lpstr>Arial Black</vt:lpstr>
      <vt:lpstr>Baskerville Old Face</vt:lpstr>
      <vt:lpstr>Calibri</vt:lpstr>
      <vt:lpstr>Cambria</vt:lpstr>
      <vt:lpstr>Copperplate Gothic Bold</vt:lpstr>
      <vt:lpstr>Forte</vt:lpstr>
      <vt:lpstr>Gill Sans MT</vt:lpstr>
      <vt:lpstr>It's All Too Much</vt:lpstr>
      <vt:lpstr>B.A.H.T </vt:lpstr>
      <vt:lpstr>Four Core Components of Linked Learning</vt:lpstr>
      <vt:lpstr>21st Century Skills BAHT Provides</vt:lpstr>
      <vt:lpstr>Opportunities  B.A.H.T. Students</vt:lpstr>
      <vt:lpstr>Career Related Field Trips</vt:lpstr>
      <vt:lpstr>Career Related Field Trip</vt:lpstr>
      <vt:lpstr>Career Related Field Trips</vt:lpstr>
      <vt:lpstr>Project Based Learning</vt:lpstr>
      <vt:lpstr>Project/Work Based Learning</vt:lpstr>
      <vt:lpstr>School Based Enterprise</vt:lpstr>
      <vt:lpstr>CTSO</vt:lpstr>
      <vt:lpstr>Competitive Events-Business Plans</vt:lpstr>
      <vt:lpstr>Certificate of Achievement</vt:lpstr>
      <vt:lpstr>Collaboration</vt:lpstr>
      <vt:lpstr>Career Development Workshops</vt:lpstr>
      <vt:lpstr>Articulation Agreement</vt:lpstr>
      <vt:lpstr> High Paying Management and Leadership Career Opportunities  </vt:lpstr>
      <vt:lpstr>Industry Specific  Coursework</vt:lpstr>
      <vt:lpstr> 9th grade schedule</vt:lpstr>
      <vt:lpstr>So what's next?</vt:lpstr>
      <vt:lpstr>Contact info</vt:lpstr>
      <vt:lpstr> Join the Chino Hills High School B.A.H.T. Team Today  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Too Much</dc:title>
  <dc:subject/>
  <dc:creator>Acker, Jennell</dc:creator>
  <cp:keywords/>
  <dc:description/>
  <cp:lastModifiedBy>Acker, Jennell</cp:lastModifiedBy>
  <cp:revision>130</cp:revision>
  <cp:lastPrinted>2018-02-01T15:47:26Z</cp:lastPrinted>
  <dcterms:created xsi:type="dcterms:W3CDTF">2010-05-18T20:31:16Z</dcterms:created>
  <dcterms:modified xsi:type="dcterms:W3CDTF">2019-01-24T15:21:47Z</dcterms:modified>
  <cp:category/>
</cp:coreProperties>
</file>